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comments/comment1.xml" ContentType="application/vnd.openxmlformats-officedocument.presentationml.comment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53" r:id="rId1"/>
  </p:sldMasterIdLst>
  <p:sldIdLst>
    <p:sldId id="256" r:id="rId2"/>
    <p:sldId id="257" r:id="rId3"/>
    <p:sldId id="274" r:id="rId4"/>
    <p:sldId id="273" r:id="rId5"/>
    <p:sldId id="272" r:id="rId6"/>
    <p:sldId id="275" r:id="rId7"/>
    <p:sldId id="261" r:id="rId8"/>
    <p:sldId id="269" r:id="rId9"/>
    <p:sldId id="268" r:id="rId10"/>
    <p:sldId id="270" r:id="rId11"/>
    <p:sldId id="265" r:id="rId12"/>
    <p:sldId id="276" r:id="rId13"/>
    <p:sldId id="266" r:id="rId14"/>
  </p:sldIdLst>
  <p:sldSz cx="12192000" cy="6858000"/>
  <p:notesSz cx="6954838" cy="92408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80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Demaree Iles" initials="DI" lastIdx="1" clrIdx="0">
    <p:extLst>
      <p:ext uri="{19B8F6BF-5375-455C-9EA6-DF929625EA0E}">
        <p15:presenceInfo xmlns:p15="http://schemas.microsoft.com/office/powerpoint/2012/main" userId="b39c359c94c80876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60" autoAdjust="0"/>
    <p:restoredTop sz="94660"/>
  </p:normalViewPr>
  <p:slideViewPr>
    <p:cSldViewPr snapToGrid="0" showGuides="1">
      <p:cViewPr varScale="1">
        <p:scale>
          <a:sx n="64" d="100"/>
          <a:sy n="64" d="100"/>
        </p:scale>
        <p:origin x="90" y="3702"/>
      </p:cViewPr>
      <p:guideLst>
        <p:guide orient="horz" pos="180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2-05-17T20:06:11.362" idx="1">
    <p:pos x="3770" y="2016"/>
    <p:text/>
    <p:extLst>
      <p:ext uri="{C676402C-5697-4E1C-873F-D02D1690AC5C}">
        <p15:threadingInfo xmlns:p15="http://schemas.microsoft.com/office/powerpoint/2012/main" timeZoneBias="300"/>
      </p:ext>
    </p:extLst>
  </p:cm>
</p:cmLst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D6AB61E8-1180-49E8-8172-3716850501E3}" type="datetimeFigureOut">
              <a:rPr lang="en-US" smtClean="0"/>
              <a:t>05/20/2022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6501B35F-5915-4759-A663-5A0CD011D541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644594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AB61E8-1180-49E8-8172-3716850501E3}" type="datetimeFigureOut">
              <a:rPr lang="en-US" smtClean="0"/>
              <a:t>05/20/2022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01B35F-5915-4759-A663-5A0CD011D5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16224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AB61E8-1180-49E8-8172-3716850501E3}" type="datetimeFigureOut">
              <a:rPr lang="en-US" smtClean="0"/>
              <a:t>05/20/2022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01B35F-5915-4759-A663-5A0CD011D541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2636798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AB61E8-1180-49E8-8172-3716850501E3}" type="datetimeFigureOut">
              <a:rPr lang="en-US" smtClean="0"/>
              <a:t>05/20/2022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01B35F-5915-4759-A663-5A0CD011D541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1005826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AB61E8-1180-49E8-8172-3716850501E3}" type="datetimeFigureOut">
              <a:rPr lang="en-US" smtClean="0"/>
              <a:t>05/20/2022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01B35F-5915-4759-A663-5A0CD011D5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034641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AB61E8-1180-49E8-8172-3716850501E3}" type="datetimeFigureOut">
              <a:rPr lang="en-US" smtClean="0"/>
              <a:t>05/20/2022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01B35F-5915-4759-A663-5A0CD011D541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5546337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AB61E8-1180-49E8-8172-3716850501E3}" type="datetimeFigureOut">
              <a:rPr lang="en-US" smtClean="0"/>
              <a:t>05/20/2022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01B35F-5915-4759-A663-5A0CD011D541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6862980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AB61E8-1180-49E8-8172-3716850501E3}" type="datetimeFigureOut">
              <a:rPr lang="en-US" smtClean="0"/>
              <a:t>05/20/2022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01B35F-5915-4759-A663-5A0CD011D541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5803824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AB61E8-1180-49E8-8172-3716850501E3}" type="datetimeFigureOut">
              <a:rPr lang="en-US" smtClean="0"/>
              <a:t>05/20/2022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01B35F-5915-4759-A663-5A0CD011D541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382851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AB61E8-1180-49E8-8172-3716850501E3}" type="datetimeFigureOut">
              <a:rPr lang="en-US" smtClean="0"/>
              <a:t>05/20/2022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01B35F-5915-4759-A663-5A0CD011D5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92054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AB61E8-1180-49E8-8172-3716850501E3}" type="datetimeFigureOut">
              <a:rPr lang="en-US" smtClean="0"/>
              <a:t>05/20/2022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01B35F-5915-4759-A663-5A0CD011D541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360066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AB61E8-1180-49E8-8172-3716850501E3}" type="datetimeFigureOut">
              <a:rPr lang="en-US" smtClean="0"/>
              <a:t>05/20/2022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01B35F-5915-4759-A663-5A0CD011D5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56289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AB61E8-1180-49E8-8172-3716850501E3}" type="datetimeFigureOut">
              <a:rPr lang="en-US" smtClean="0"/>
              <a:t>05/20/2022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01B35F-5915-4759-A663-5A0CD011D541}" type="slidenum">
              <a:rPr lang="en-US" smtClean="0"/>
              <a:t>‹#›</a:t>
            </a:fld>
            <a:endParaRPr lang="en-US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61592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AB61E8-1180-49E8-8172-3716850501E3}" type="datetimeFigureOut">
              <a:rPr lang="en-US" smtClean="0"/>
              <a:t>05/20/2022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01B35F-5915-4759-A663-5A0CD011D541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030587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AB61E8-1180-49E8-8172-3716850501E3}" type="datetimeFigureOut">
              <a:rPr lang="en-US" smtClean="0"/>
              <a:t>05/20/2022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01B35F-5915-4759-A663-5A0CD011D5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95167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AB61E8-1180-49E8-8172-3716850501E3}" type="datetimeFigureOut">
              <a:rPr lang="en-US" smtClean="0"/>
              <a:t>05/20/2022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01B35F-5915-4759-A663-5A0CD011D541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252572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AB61E8-1180-49E8-8172-3716850501E3}" type="datetimeFigureOut">
              <a:rPr lang="en-US" smtClean="0"/>
              <a:t>05/20/2022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01B35F-5915-4759-A663-5A0CD011D5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67948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6AB61E8-1180-49E8-8172-3716850501E3}" type="datetimeFigureOut">
              <a:rPr lang="en-US" smtClean="0"/>
              <a:t>05/20/2022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6501B35F-5915-4759-A663-5A0CD011D5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06940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54" r:id="rId1"/>
    <p:sldLayoutId id="2147483955" r:id="rId2"/>
    <p:sldLayoutId id="2147483956" r:id="rId3"/>
    <p:sldLayoutId id="2147483957" r:id="rId4"/>
    <p:sldLayoutId id="2147483958" r:id="rId5"/>
    <p:sldLayoutId id="2147483959" r:id="rId6"/>
    <p:sldLayoutId id="2147483960" r:id="rId7"/>
    <p:sldLayoutId id="2147483961" r:id="rId8"/>
    <p:sldLayoutId id="2147483962" r:id="rId9"/>
    <p:sldLayoutId id="2147483963" r:id="rId10"/>
    <p:sldLayoutId id="2147483964" r:id="rId11"/>
    <p:sldLayoutId id="2147483965" r:id="rId12"/>
    <p:sldLayoutId id="2147483966" r:id="rId13"/>
    <p:sldLayoutId id="2147483967" r:id="rId14"/>
    <p:sldLayoutId id="2147483968" r:id="rId15"/>
    <p:sldLayoutId id="2147483969" r:id="rId16"/>
    <p:sldLayoutId id="2147483970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omments" Target="../comments/comment1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8" name="Rectangle 57">
            <a:extLst>
              <a:ext uri="{FF2B5EF4-FFF2-40B4-BE49-F238E27FC236}">
                <a16:creationId xmlns:a16="http://schemas.microsoft.com/office/drawing/2014/main" id="{D59C2C63-D709-4949-9465-29A52CBEDD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Rectangle 59">
            <a:extLst>
              <a:ext uri="{FF2B5EF4-FFF2-40B4-BE49-F238E27FC236}">
                <a16:creationId xmlns:a16="http://schemas.microsoft.com/office/drawing/2014/main" id="{0EFD2038-15D6-4003-8350-AFEC394EEF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191920" y="1399880"/>
            <a:ext cx="7808159" cy="4103960"/>
          </a:xfrm>
          <a:prstGeom prst="rect">
            <a:avLst/>
          </a:prstGeom>
          <a:solidFill>
            <a:schemeClr val="tx2">
              <a:lumMod val="90000"/>
              <a:lumOff val="10000"/>
            </a:schemeClr>
          </a:solidFill>
          <a:ln>
            <a:noFill/>
          </a:ln>
          <a:effectLst>
            <a:outerShdw blurRad="114300" dist="127000" dir="5400000" sx="99000" sy="99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woPt" dir="t"/>
          </a:scene3d>
          <a:sp3d contourW="6350">
            <a:bevelT w="12700" h="0" prst="coolSlant"/>
            <a:contourClr>
              <a:schemeClr val="tx2">
                <a:lumMod val="75000"/>
                <a:lumOff val="25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Rectangle 61">
            <a:extLst>
              <a:ext uri="{FF2B5EF4-FFF2-40B4-BE49-F238E27FC236}">
                <a16:creationId xmlns:a16="http://schemas.microsoft.com/office/drawing/2014/main" id="{8CF519C2-F6BE-41BE-A50E-54B98359C9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28332" y="1540931"/>
            <a:ext cx="7543802" cy="3835401"/>
          </a:xfrm>
          <a:prstGeom prst="rect">
            <a:avLst/>
          </a:prstGeom>
          <a:noFill/>
          <a:ln w="15875">
            <a:solidFill>
              <a:schemeClr val="accent1"/>
            </a:solidFill>
            <a:miter lim="800000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grpSp>
        <p:nvGrpSpPr>
          <p:cNvPr id="64" name="Group 63">
            <a:extLst>
              <a:ext uri="{FF2B5EF4-FFF2-40B4-BE49-F238E27FC236}">
                <a16:creationId xmlns:a16="http://schemas.microsoft.com/office/drawing/2014/main" id="{7767AD93-AD3E-4C62-97D5-E54E14B2EAD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3123631"/>
            <a:ext cx="12231160" cy="659658"/>
            <a:chOff x="-16934" y="3123631"/>
            <a:chExt cx="12231160" cy="659658"/>
          </a:xfrm>
        </p:grpSpPr>
        <p:sp>
          <p:nvSpPr>
            <p:cNvPr id="65" name="Rounded Rectangle 17">
              <a:extLst>
                <a:ext uri="{FF2B5EF4-FFF2-40B4-BE49-F238E27FC236}">
                  <a16:creationId xmlns:a16="http://schemas.microsoft.com/office/drawing/2014/main" id="{AA443E8D-EC07-4B8F-B370-2A1153F350B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430976" y="3123631"/>
              <a:ext cx="45720" cy="658368"/>
            </a:xfrm>
            <a:prstGeom prst="roundRect">
              <a:avLst>
                <a:gd name="adj" fmla="val 50000"/>
              </a:avLst>
            </a:prstGeom>
            <a:solidFill>
              <a:schemeClr val="tx2">
                <a:alpha val="55000"/>
              </a:schemeClr>
            </a:solidFill>
            <a:ln w="9525">
              <a:noFill/>
            </a:ln>
            <a:effectLst>
              <a:innerShdw blurRad="114300">
                <a:prstClr val="black">
                  <a:alpha val="48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66" name="Picture 65">
              <a:extLst>
                <a:ext uri="{FF2B5EF4-FFF2-40B4-BE49-F238E27FC236}">
                  <a16:creationId xmlns:a16="http://schemas.microsoft.com/office/drawing/2014/main" id="{841F0AA1-D12D-4FDB-BF66-D9398ED9303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5536"/>
              <a:ext cx="2478024" cy="612648"/>
            </a:xfrm>
            <a:prstGeom prst="rect">
              <a:avLst/>
            </a:prstGeom>
          </p:spPr>
        </p:pic>
        <p:sp>
          <p:nvSpPr>
            <p:cNvPr id="67" name="Rounded Rectangle 20">
              <a:extLst>
                <a:ext uri="{FF2B5EF4-FFF2-40B4-BE49-F238E27FC236}">
                  <a16:creationId xmlns:a16="http://schemas.microsoft.com/office/drawing/2014/main" id="{E2B949DE-0178-4942-80DE-811C1AA4FCA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717803" y="3124921"/>
              <a:ext cx="45720" cy="658368"/>
            </a:xfrm>
            <a:prstGeom prst="roundRect">
              <a:avLst>
                <a:gd name="adj" fmla="val 50000"/>
              </a:avLst>
            </a:prstGeom>
            <a:solidFill>
              <a:schemeClr val="tx2">
                <a:alpha val="55000"/>
              </a:schemeClr>
            </a:solidFill>
            <a:ln w="9525">
              <a:noFill/>
            </a:ln>
            <a:effectLst>
              <a:innerShdw blurRad="114300">
                <a:prstClr val="black">
                  <a:alpha val="48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68" name="Picture 67">
              <a:extLst>
                <a:ext uri="{FF2B5EF4-FFF2-40B4-BE49-F238E27FC236}">
                  <a16:creationId xmlns:a16="http://schemas.microsoft.com/office/drawing/2014/main" id="{284AA86D-EAE1-4E3F-A54C-7F1E390B6DF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5536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A26DC071-D9D8-4D65-9BAF-60221798E18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647912" y="1815700"/>
            <a:ext cx="6995148" cy="2659672"/>
          </a:xfrm>
          <a:noFill/>
        </p:spPr>
        <p:txBody>
          <a:bodyPr>
            <a:noAutofit/>
          </a:bodyPr>
          <a:lstStyle/>
          <a:p>
            <a:pPr fontAlgn="base"/>
            <a:r>
              <a:rPr lang="en-US" sz="6000" b="0" i="0" u="sng" dirty="0">
                <a:solidFill>
                  <a:schemeClr val="bg1"/>
                </a:solidFill>
                <a:effectLst/>
                <a:latin typeface="Aharoni" panose="02010803020104030203" pitchFamily="2" charset="-79"/>
                <a:cs typeface="Aharoni" panose="02010803020104030203" pitchFamily="2" charset="-79"/>
              </a:rPr>
              <a:t>The Eye: </a:t>
            </a:r>
            <a:br>
              <a:rPr lang="en-US" sz="6000" b="0" i="0" u="sng" dirty="0">
                <a:solidFill>
                  <a:schemeClr val="bg1"/>
                </a:solidFill>
                <a:effectLst/>
                <a:latin typeface="Aharoni" panose="02010803020104030203" pitchFamily="2" charset="-79"/>
                <a:cs typeface="Aharoni" panose="02010803020104030203" pitchFamily="2" charset="-79"/>
              </a:rPr>
            </a:br>
            <a:r>
              <a:rPr lang="en-US" sz="6000" b="0" i="0" u="sng" dirty="0">
                <a:solidFill>
                  <a:schemeClr val="bg1"/>
                </a:solidFill>
                <a:effectLst/>
                <a:latin typeface="Aharoni" panose="02010803020104030203" pitchFamily="2" charset="-79"/>
                <a:cs typeface="Aharoni" panose="02010803020104030203" pitchFamily="2" charset="-79"/>
              </a:rPr>
              <a:t>Overview of Glaucoma</a:t>
            </a:r>
            <a:endParaRPr lang="en-US" sz="6000" b="1" i="0" u="sng" dirty="0">
              <a:solidFill>
                <a:schemeClr val="bg1"/>
              </a:solidFill>
              <a:effectLst/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cxnSp>
        <p:nvCxnSpPr>
          <p:cNvPr id="70" name="Straight Connector 69">
            <a:extLst>
              <a:ext uri="{FF2B5EF4-FFF2-40B4-BE49-F238E27FC236}">
                <a16:creationId xmlns:a16="http://schemas.microsoft.com/office/drawing/2014/main" id="{0772CE55-4C36-44F1-A9BD-379BEB8431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692399" y="3522131"/>
            <a:ext cx="6815668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TextBox 3">
            <a:extLst>
              <a:ext uri="{FF2B5EF4-FFF2-40B4-BE49-F238E27FC236}">
                <a16:creationId xmlns:a16="http://schemas.microsoft.com/office/drawing/2014/main" id="{05D09BF7-09BB-46F6-A196-34834D723B03}"/>
              </a:ext>
            </a:extLst>
          </p:cNvPr>
          <p:cNvSpPr txBox="1"/>
          <p:nvPr/>
        </p:nvSpPr>
        <p:spPr>
          <a:xfrm>
            <a:off x="3720269" y="4791557"/>
            <a:ext cx="475146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By D. J. ILES</a:t>
            </a:r>
          </a:p>
        </p:txBody>
      </p:sp>
    </p:spTree>
    <p:extLst>
      <p:ext uri="{BB962C8B-B14F-4D97-AF65-F5344CB8AC3E}">
        <p14:creationId xmlns:p14="http://schemas.microsoft.com/office/powerpoint/2010/main" val="278397618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E41553-7291-447C-82CE-412738766A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solidFill>
                  <a:srgbClr val="0070C0"/>
                </a:solidFill>
                <a:latin typeface="Arial Black" panose="020B0A04020102020204" pitchFamily="34" charset="0"/>
              </a:rPr>
              <a:t>Cataracts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ED4EBD0-C4B1-4E4F-A478-7E3798C1880F}"/>
              </a:ext>
            </a:extLst>
          </p:cNvPr>
          <p:cNvSpPr txBox="1"/>
          <p:nvPr/>
        </p:nvSpPr>
        <p:spPr>
          <a:xfrm>
            <a:off x="1176471" y="3163433"/>
            <a:ext cx="9720127" cy="341119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marR="0" lvl="0" indent="-285750" algn="l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83992A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3200" dirty="0">
                <a:solidFill>
                  <a:prstClr val="black"/>
                </a:solidFill>
                <a:cs typeface="Arial" panose="020B0604020202020204" pitchFamily="34" charset="0"/>
              </a:rPr>
              <a:t>If replacement lens present, evaluate under the general rating formula for diseases of the eye.</a:t>
            </a:r>
          </a:p>
          <a:p>
            <a:pPr marL="285750" marR="0" lvl="0" indent="-285750" algn="l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83992A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Arial" panose="020B0604020202020204" pitchFamily="34" charset="0"/>
              </a:rPr>
              <a:t>If no replacement lens, evaluate based on aphakia</a:t>
            </a:r>
          </a:p>
          <a:p>
            <a:pPr marL="285750" marR="0" lvl="0" indent="-285750" algn="l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83992A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3200" dirty="0">
                <a:solidFill>
                  <a:prstClr val="black"/>
                </a:solidFill>
                <a:cs typeface="Arial" panose="020B0604020202020204" pitchFamily="34" charset="0"/>
              </a:rPr>
              <a:t>Minimum rating (Unilateral or Bilateral) ------- </a:t>
            </a:r>
            <a:r>
              <a:rPr lang="en-US" sz="3200" b="1" dirty="0">
                <a:solidFill>
                  <a:prstClr val="black"/>
                </a:solidFill>
                <a:cs typeface="Arial" panose="020B0604020202020204" pitchFamily="34" charset="0"/>
              </a:rPr>
              <a:t>30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+mn-ea"/>
              <a:cs typeface="Arial" panose="020B0604020202020204" pitchFamily="34" charset="0"/>
            </a:endParaRPr>
          </a:p>
          <a:p>
            <a:pPr marL="285750" marR="0" lvl="0" indent="-285750" algn="l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83992A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4793639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A382C5-968A-4E4E-A208-C4FC6EB6AA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0070C0"/>
                </a:solidFill>
                <a:latin typeface="Arial Black" panose="020B0A04020102020204" pitchFamily="34" charset="0"/>
              </a:rPr>
              <a:t>What about SMC?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6B7CE7A-80D9-4B36-A2BD-407CD5FE0AE1}"/>
              </a:ext>
            </a:extLst>
          </p:cNvPr>
          <p:cNvSpPr txBox="1"/>
          <p:nvPr/>
        </p:nvSpPr>
        <p:spPr>
          <a:xfrm>
            <a:off x="1786783" y="2942561"/>
            <a:ext cx="9109815" cy="243143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buFont typeface="Arial" panose="020B0604020202020204" pitchFamily="34" charset="0"/>
              <a:buChar char="•"/>
            </a:pPr>
            <a:r>
              <a:rPr lang="en-US" sz="3200" b="1" i="0" dirty="0">
                <a:effectLst/>
                <a:latin typeface="Garamond" panose="02020404030301010803" pitchFamily="18" charset="0"/>
              </a:rPr>
              <a:t>Blindness</a:t>
            </a:r>
            <a:r>
              <a:rPr lang="en-US" sz="3200" b="1" i="0" dirty="0">
                <a:solidFill>
                  <a:srgbClr val="000000"/>
                </a:solidFill>
                <a:effectLst/>
                <a:latin typeface="Garamond" panose="02020404030301010803" pitchFamily="18" charset="0"/>
              </a:rPr>
              <a:t> in both eyes ------- L</a:t>
            </a:r>
          </a:p>
          <a:p>
            <a:pPr algn="l"/>
            <a:endParaRPr lang="en-US" sz="3200" dirty="0">
              <a:solidFill>
                <a:srgbClr val="000000"/>
              </a:solidFill>
              <a:latin typeface="Garamond" panose="02020404030301010803" pitchFamily="18" charset="0"/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en-US" sz="3200" b="1" i="0" dirty="0">
                <a:effectLst/>
                <a:latin typeface="Garamond" panose="02020404030301010803" pitchFamily="18" charset="0"/>
              </a:rPr>
              <a:t>Blind</a:t>
            </a:r>
            <a:r>
              <a:rPr lang="en-US" sz="3200" b="1" i="0" dirty="0">
                <a:solidFill>
                  <a:srgbClr val="000000"/>
                </a:solidFill>
                <a:effectLst/>
                <a:latin typeface="Garamond" panose="02020404030301010803" pitchFamily="18" charset="0"/>
              </a:rPr>
              <a:t> in one eye and total blindness in the other eye with only the ability to perceive light --- L 1/2</a:t>
            </a:r>
          </a:p>
          <a:p>
            <a:pPr algn="l">
              <a:buFont typeface="Arial" panose="020B0604020202020204" pitchFamily="34" charset="0"/>
              <a:buChar char="•"/>
            </a:pPr>
            <a:endParaRPr lang="en-US" sz="2400" b="0" i="0" dirty="0">
              <a:solidFill>
                <a:srgbClr val="000000"/>
              </a:solidFill>
              <a:effectLst/>
              <a:latin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val="400926229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Text, letter&#10;&#10;Description automatically generated">
            <a:extLst>
              <a:ext uri="{FF2B5EF4-FFF2-40B4-BE49-F238E27FC236}">
                <a16:creationId xmlns:a16="http://schemas.microsoft.com/office/drawing/2014/main" id="{CF477003-50F3-4784-BCCE-FE9779700B7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5612" y="4254154"/>
            <a:ext cx="6200775" cy="1000125"/>
          </a:xfrm>
          <a:prstGeom prst="rect">
            <a:avLst/>
          </a:prstGeom>
        </p:spPr>
      </p:pic>
      <p:pic>
        <p:nvPicPr>
          <p:cNvPr id="7" name="Picture 6" descr="Text&#10;&#10;Description automatically generated">
            <a:extLst>
              <a:ext uri="{FF2B5EF4-FFF2-40B4-BE49-F238E27FC236}">
                <a16:creationId xmlns:a16="http://schemas.microsoft.com/office/drawing/2014/main" id="{E7682E2E-CCBF-4140-AFCF-0C908799A80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8700" y="1451322"/>
            <a:ext cx="7899400" cy="1718226"/>
          </a:xfrm>
          <a:prstGeom prst="rect">
            <a:avLst/>
          </a:prstGeom>
        </p:spPr>
      </p:pic>
      <p:pic>
        <p:nvPicPr>
          <p:cNvPr id="8" name="Picture 7" descr="Text, letter&#10;&#10;Description automatically generated">
            <a:extLst>
              <a:ext uri="{FF2B5EF4-FFF2-40B4-BE49-F238E27FC236}">
                <a16:creationId xmlns:a16="http://schemas.microsoft.com/office/drawing/2014/main" id="{4A2055E7-E0DA-4AA2-9DBE-10EBC79A8F7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8700" y="3594100"/>
            <a:ext cx="7899400" cy="18125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059607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7575D7A7-3C36-4508-9BC6-70A93BD3C4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BC964A0D-06B7-4C16-AC9F-20ADDA8059E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F5703F5C-55DF-45CD-BC3F-3BE8F10339E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A8C7134F-70F9-4826-A97E-9B39AEA08F5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39351E73-B6DD-4B56-8EE9-C16B5711C46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AE446D0E-6531-40B7-A182-FB860243977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 useBgFill="1">
        <p:nvSpPr>
          <p:cNvPr id="15" name="Rectangle 14">
            <a:extLst>
              <a:ext uri="{FF2B5EF4-FFF2-40B4-BE49-F238E27FC236}">
                <a16:creationId xmlns:a16="http://schemas.microsoft.com/office/drawing/2014/main" id="{D59C2C63-D709-4949-9465-29A52CBEDD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0EFD2038-15D6-4003-8350-AFEC394EEF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191920" y="1399880"/>
            <a:ext cx="7808159" cy="4103960"/>
          </a:xfrm>
          <a:prstGeom prst="rect">
            <a:avLst/>
          </a:prstGeom>
          <a:solidFill>
            <a:schemeClr val="tx2">
              <a:lumMod val="90000"/>
              <a:lumOff val="10000"/>
            </a:schemeClr>
          </a:solidFill>
          <a:ln>
            <a:noFill/>
          </a:ln>
          <a:effectLst>
            <a:outerShdw blurRad="114300" dist="127000" dir="5400000" sx="99000" sy="99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woPt" dir="t"/>
          </a:scene3d>
          <a:sp3d contourW="6350">
            <a:bevelT w="12700" h="0" prst="coolSlant"/>
            <a:contourClr>
              <a:schemeClr val="tx2">
                <a:lumMod val="75000"/>
                <a:lumOff val="25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8CF519C2-F6BE-41BE-A50E-54B98359C9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28332" y="1540931"/>
            <a:ext cx="7543802" cy="3835401"/>
          </a:xfrm>
          <a:prstGeom prst="rect">
            <a:avLst/>
          </a:prstGeom>
          <a:noFill/>
          <a:ln w="15875">
            <a:solidFill>
              <a:schemeClr val="accent1"/>
            </a:solidFill>
            <a:miter lim="800000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7767AD93-AD3E-4C62-97D5-E54E14B2EAD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3123631"/>
            <a:ext cx="12231160" cy="659658"/>
            <a:chOff x="-16934" y="3123631"/>
            <a:chExt cx="12231160" cy="659658"/>
          </a:xfrm>
        </p:grpSpPr>
        <p:sp>
          <p:nvSpPr>
            <p:cNvPr id="22" name="Rounded Rectangle 17">
              <a:extLst>
                <a:ext uri="{FF2B5EF4-FFF2-40B4-BE49-F238E27FC236}">
                  <a16:creationId xmlns:a16="http://schemas.microsoft.com/office/drawing/2014/main" id="{AA443E8D-EC07-4B8F-B370-2A1153F350B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430976" y="3123631"/>
              <a:ext cx="45720" cy="658368"/>
            </a:xfrm>
            <a:prstGeom prst="roundRect">
              <a:avLst>
                <a:gd name="adj" fmla="val 50000"/>
              </a:avLst>
            </a:prstGeom>
            <a:solidFill>
              <a:schemeClr val="tx2">
                <a:alpha val="55000"/>
              </a:schemeClr>
            </a:solidFill>
            <a:ln w="9525">
              <a:noFill/>
            </a:ln>
            <a:effectLst>
              <a:innerShdw blurRad="114300">
                <a:prstClr val="black">
                  <a:alpha val="48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3" name="Picture 22">
              <a:extLst>
                <a:ext uri="{FF2B5EF4-FFF2-40B4-BE49-F238E27FC236}">
                  <a16:creationId xmlns:a16="http://schemas.microsoft.com/office/drawing/2014/main" id="{841F0AA1-D12D-4FDB-BF66-D9398ED9303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5536"/>
              <a:ext cx="2478024" cy="612648"/>
            </a:xfrm>
            <a:prstGeom prst="rect">
              <a:avLst/>
            </a:prstGeom>
          </p:spPr>
        </p:pic>
        <p:sp>
          <p:nvSpPr>
            <p:cNvPr id="24" name="Rounded Rectangle 20">
              <a:extLst>
                <a:ext uri="{FF2B5EF4-FFF2-40B4-BE49-F238E27FC236}">
                  <a16:creationId xmlns:a16="http://schemas.microsoft.com/office/drawing/2014/main" id="{E2B949DE-0178-4942-80DE-811C1AA4FCA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717803" y="3124921"/>
              <a:ext cx="45720" cy="658368"/>
            </a:xfrm>
            <a:prstGeom prst="roundRect">
              <a:avLst>
                <a:gd name="adj" fmla="val 50000"/>
              </a:avLst>
            </a:prstGeom>
            <a:solidFill>
              <a:schemeClr val="tx2">
                <a:alpha val="55000"/>
              </a:schemeClr>
            </a:solidFill>
            <a:ln w="9525">
              <a:noFill/>
            </a:ln>
            <a:effectLst>
              <a:innerShdw blurRad="114300">
                <a:prstClr val="black">
                  <a:alpha val="48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5" name="Picture 24">
              <a:extLst>
                <a:ext uri="{FF2B5EF4-FFF2-40B4-BE49-F238E27FC236}">
                  <a16:creationId xmlns:a16="http://schemas.microsoft.com/office/drawing/2014/main" id="{284AA86D-EAE1-4E3F-A54C-7F1E390B6DF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5536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AB105022-658D-467E-BE9D-DDE24AA727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92398" y="1871131"/>
            <a:ext cx="6815669" cy="1515533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5400" dirty="0">
                <a:solidFill>
                  <a:schemeClr val="bg1"/>
                </a:solidFill>
                <a:latin typeface="Arial Black" panose="020B0A04020102020204" pitchFamily="34" charset="0"/>
              </a:rPr>
              <a:t>Questions?</a:t>
            </a:r>
          </a:p>
        </p:txBody>
      </p: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0772CE55-4C36-44F1-A9BD-379BEB8431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692399" y="3522131"/>
            <a:ext cx="6815668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509968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5" name="Rectangle 24">
            <a:extLst>
              <a:ext uri="{FF2B5EF4-FFF2-40B4-BE49-F238E27FC236}">
                <a16:creationId xmlns:a16="http://schemas.microsoft.com/office/drawing/2014/main" id="{278BC618-3289-4C64-902D-506AF437E6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3"/>
            <a:stretch/>
          </a:blipFill>
          <a:ln w="15875" cap="flat" cmpd="sng" algn="ctr">
            <a:solidFill>
              <a:srgbClr val="AB946B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aramond" panose="02020404030301010803"/>
              <a:ea typeface="+mn-ea"/>
              <a:cs typeface="+mn-cs"/>
            </a:endParaRPr>
          </a:p>
        </p:txBody>
      </p:sp>
      <p:pic>
        <p:nvPicPr>
          <p:cNvPr id="27" name="Picture 26">
            <a:extLst>
              <a:ext uri="{FF2B5EF4-FFF2-40B4-BE49-F238E27FC236}">
                <a16:creationId xmlns:a16="http://schemas.microsoft.com/office/drawing/2014/main" id="{133D31B1-9C37-4542-80D3-7B54026F28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8C1EE53-640D-425D-9590-26A0C7B5E7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rgbClr val="0070C0"/>
                </a:solidFill>
                <a:latin typeface="Arial Black" panose="020B0A04020102020204" pitchFamily="34" charset="0"/>
              </a:rPr>
              <a:t>What is Glaucoma? (6000 – 6091)</a:t>
            </a:r>
          </a:p>
        </p:txBody>
      </p: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10D273FA-71CB-4AEB-8F60-67AB3375E3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483042" y="2400639"/>
            <a:ext cx="927385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BAC7A64-BEA9-4971-B75F-D4054047F85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9742" y="2151647"/>
            <a:ext cx="10352516" cy="3724221"/>
          </a:xfrm>
          <a:solidFill>
            <a:schemeClr val="bg1"/>
          </a:solidFill>
        </p:spPr>
        <p:txBody>
          <a:bodyPr>
            <a:normAutofit fontScale="70000" lnSpcReduction="20000"/>
          </a:bodyPr>
          <a:lstStyle/>
          <a:p>
            <a:pPr algn="l">
              <a:buFont typeface="Arial" panose="020B0604020202020204" pitchFamily="34" charset="0"/>
              <a:buChar char="•"/>
            </a:pPr>
            <a:r>
              <a:rPr lang="en-US" sz="4100" b="1" i="0" dirty="0">
                <a:solidFill>
                  <a:srgbClr val="252C2F"/>
                </a:solidFill>
                <a:effectLst/>
              </a:rPr>
              <a:t>Closed-angle glaucoma</a:t>
            </a:r>
            <a:r>
              <a:rPr lang="en-US" sz="4100" b="0" i="0" dirty="0">
                <a:solidFill>
                  <a:srgbClr val="252C2F"/>
                </a:solidFill>
                <a:effectLst/>
              </a:rPr>
              <a:t> </a:t>
            </a:r>
          </a:p>
          <a:p>
            <a:pPr algn="l">
              <a:buFont typeface="Arial" panose="020B0604020202020204" pitchFamily="34" charset="0"/>
              <a:buChar char="•"/>
            </a:pPr>
            <a:endParaRPr lang="en-US" sz="4100" b="0" i="0" dirty="0">
              <a:solidFill>
                <a:srgbClr val="2E2E2E"/>
              </a:solidFill>
              <a:effectLst/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en-US" sz="4100" b="1" i="0" dirty="0">
                <a:solidFill>
                  <a:srgbClr val="252C2F"/>
                </a:solidFill>
                <a:effectLst/>
              </a:rPr>
              <a:t>Open-angle glaucoma</a:t>
            </a:r>
            <a:r>
              <a:rPr lang="en-US" sz="4100" b="0" i="0" dirty="0">
                <a:solidFill>
                  <a:srgbClr val="252C2F"/>
                </a:solidFill>
                <a:effectLst/>
              </a:rPr>
              <a:t> </a:t>
            </a:r>
          </a:p>
          <a:p>
            <a:pPr marL="457200" lvl="1" indent="0">
              <a:buNone/>
            </a:pPr>
            <a:endParaRPr lang="en-US" sz="4100" b="0" i="0" dirty="0">
              <a:solidFill>
                <a:srgbClr val="2E2E2E"/>
              </a:solidFill>
              <a:effectLst/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en-US" sz="4100" b="1" i="0" dirty="0">
                <a:solidFill>
                  <a:srgbClr val="252C2F"/>
                </a:solidFill>
                <a:effectLst/>
              </a:rPr>
              <a:t>Secondary glaucoma</a:t>
            </a:r>
            <a:r>
              <a:rPr lang="en-US" sz="4100" b="0" i="0" dirty="0">
                <a:solidFill>
                  <a:srgbClr val="252C2F"/>
                </a:solidFill>
                <a:effectLst/>
              </a:rPr>
              <a:t> </a:t>
            </a:r>
            <a:endParaRPr lang="en-US" sz="4100" b="0" i="0" u="none" strike="noStrike" dirty="0">
              <a:solidFill>
                <a:srgbClr val="0B6CB2"/>
              </a:solidFill>
              <a:effectLst/>
            </a:endParaRPr>
          </a:p>
          <a:p>
            <a:pPr marL="457200" lvl="1" indent="0">
              <a:buNone/>
            </a:pPr>
            <a:endParaRPr lang="en-US" sz="4100" b="0" i="0" dirty="0">
              <a:solidFill>
                <a:srgbClr val="2E2E2E"/>
              </a:solidFill>
              <a:effectLst/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en-US" sz="4100" b="1" i="0" dirty="0">
                <a:solidFill>
                  <a:srgbClr val="252C2F"/>
                </a:solidFill>
                <a:effectLst/>
              </a:rPr>
              <a:t>Normal-tension glaucoma </a:t>
            </a:r>
            <a:endParaRPr lang="en-US" sz="4100" b="0" i="0" dirty="0">
              <a:solidFill>
                <a:srgbClr val="252C2F"/>
              </a:solidFill>
              <a:effectLst/>
            </a:endParaRPr>
          </a:p>
          <a:p>
            <a:pPr algn="l">
              <a:buFont typeface="Arial" panose="020B0604020202020204" pitchFamily="34" charset="0"/>
              <a:buChar char="•"/>
            </a:pPr>
            <a:endParaRPr lang="en-US" b="0" i="0" u="none" strike="noStrike" dirty="0">
              <a:solidFill>
                <a:srgbClr val="0B6CB2"/>
              </a:solidFill>
              <a:effectLst/>
              <a:latin typeface="Arial" panose="020B0604020202020204" pitchFamily="34" charset="0"/>
            </a:endParaRPr>
          </a:p>
          <a:p>
            <a:pPr marL="457200" lvl="1" indent="0">
              <a:buNone/>
            </a:pPr>
            <a:endParaRPr lang="en-US" sz="1600" b="0" i="0" dirty="0">
              <a:solidFill>
                <a:srgbClr val="2E2E2E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076022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5" name="Rectangle 24">
            <a:extLst>
              <a:ext uri="{FF2B5EF4-FFF2-40B4-BE49-F238E27FC236}">
                <a16:creationId xmlns:a16="http://schemas.microsoft.com/office/drawing/2014/main" id="{278BC618-3289-4C64-902D-506AF437E6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3"/>
            <a:stretch/>
          </a:blipFill>
          <a:ln w="15875" cap="flat" cmpd="sng" algn="ctr">
            <a:solidFill>
              <a:srgbClr val="AB946B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aramond" panose="02020404030301010803"/>
              <a:ea typeface="+mn-ea"/>
              <a:cs typeface="+mn-cs"/>
            </a:endParaRPr>
          </a:p>
        </p:txBody>
      </p:sp>
      <p:pic>
        <p:nvPicPr>
          <p:cNvPr id="27" name="Picture 26">
            <a:extLst>
              <a:ext uri="{FF2B5EF4-FFF2-40B4-BE49-F238E27FC236}">
                <a16:creationId xmlns:a16="http://schemas.microsoft.com/office/drawing/2014/main" id="{133D31B1-9C37-4542-80D3-7B54026F28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8C1EE53-640D-425D-9590-26A0C7B5E7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0070C0"/>
                </a:solidFill>
                <a:latin typeface="Arial Black" panose="020B0A04020102020204" pitchFamily="34" charset="0"/>
              </a:rPr>
              <a:t> </a:t>
            </a:r>
            <a:r>
              <a:rPr lang="en-US" b="1" i="0" dirty="0">
                <a:solidFill>
                  <a:srgbClr val="0070C0"/>
                </a:solidFill>
                <a:effectLst/>
                <a:latin typeface="Arial Black" panose="020B0A04020102020204" pitchFamily="34" charset="0"/>
              </a:rPr>
              <a:t>Closed-angle Glaucoma</a:t>
            </a:r>
            <a:endParaRPr lang="en-US" dirty="0">
              <a:solidFill>
                <a:srgbClr val="0070C0"/>
              </a:solidFill>
              <a:latin typeface="Arial Black" panose="020B0A04020102020204" pitchFamily="34" charset="0"/>
            </a:endParaRPr>
          </a:p>
        </p:txBody>
      </p: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10D273FA-71CB-4AEB-8F60-67AB3375E3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483042" y="2400639"/>
            <a:ext cx="927385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BAC7A64-BEA9-4971-B75F-D4054047F85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8154" y="2151647"/>
            <a:ext cx="10352516" cy="3724221"/>
          </a:xfrm>
          <a:solidFill>
            <a:schemeClr val="bg1"/>
          </a:solidFill>
        </p:spPr>
        <p:txBody>
          <a:bodyPr>
            <a:normAutofit fontScale="85000" lnSpcReduction="20000"/>
          </a:bodyPr>
          <a:lstStyle/>
          <a:p>
            <a:pPr marL="0" indent="0" algn="l">
              <a:buNone/>
            </a:pPr>
            <a:endParaRPr lang="en-US" b="0" i="0" dirty="0">
              <a:solidFill>
                <a:srgbClr val="252C2F"/>
              </a:solidFill>
              <a:effectLst/>
              <a:latin typeface="Montserrat" panose="00000500000000000000" pitchFamily="2" charset="0"/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en-US" sz="3000" b="1" dirty="0">
                <a:solidFill>
                  <a:srgbClr val="252C2F"/>
                </a:solidFill>
              </a:rPr>
              <a:t>Front</a:t>
            </a:r>
            <a:r>
              <a:rPr lang="en-US" sz="3000" b="1" i="0" dirty="0">
                <a:solidFill>
                  <a:srgbClr val="252C2F"/>
                </a:solidFill>
                <a:effectLst/>
              </a:rPr>
              <a:t>al/Central field of vision</a:t>
            </a:r>
          </a:p>
          <a:p>
            <a:pPr algn="l">
              <a:buFont typeface="Arial" panose="020B0604020202020204" pitchFamily="34" charset="0"/>
              <a:buChar char="•"/>
            </a:pPr>
            <a:endParaRPr lang="en-US" sz="3000" b="1" i="0" dirty="0">
              <a:solidFill>
                <a:srgbClr val="252C2F"/>
              </a:solidFill>
              <a:effectLst/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en-US" sz="3000" b="1" dirty="0">
                <a:solidFill>
                  <a:srgbClr val="252C2F"/>
                </a:solidFill>
              </a:rPr>
              <a:t>H</a:t>
            </a:r>
            <a:r>
              <a:rPr lang="en-US" sz="3000" b="1" i="0" dirty="0">
                <a:solidFill>
                  <a:srgbClr val="252C2F"/>
                </a:solidFill>
                <a:effectLst/>
              </a:rPr>
              <a:t>appens quickly and can cause damage to the optical nerve quickly</a:t>
            </a:r>
          </a:p>
          <a:p>
            <a:pPr algn="l">
              <a:buFont typeface="Arial" panose="020B0604020202020204" pitchFamily="34" charset="0"/>
              <a:buChar char="•"/>
            </a:pPr>
            <a:endParaRPr lang="en-US" sz="3000" b="1" i="0" dirty="0">
              <a:solidFill>
                <a:srgbClr val="2E2E2E"/>
              </a:solidFill>
              <a:effectLst/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en-US" sz="3000" b="1" dirty="0">
                <a:solidFill>
                  <a:srgbClr val="252C2F"/>
                </a:solidFill>
              </a:rPr>
              <a:t>S</a:t>
            </a:r>
            <a:r>
              <a:rPr lang="en-US" sz="3000" b="1" i="0" dirty="0">
                <a:solidFill>
                  <a:srgbClr val="252C2F"/>
                </a:solidFill>
                <a:effectLst/>
              </a:rPr>
              <a:t>ymptoms would be loss of vision and eye pain</a:t>
            </a:r>
          </a:p>
          <a:p>
            <a:pPr marL="0" indent="0" algn="l">
              <a:buNone/>
            </a:pPr>
            <a:r>
              <a:rPr lang="en-US" sz="3000" b="1" i="0" dirty="0">
                <a:solidFill>
                  <a:srgbClr val="252C2F"/>
                </a:solidFill>
                <a:effectLst/>
              </a:rPr>
              <a:t> 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sz="3000" b="1" i="0" dirty="0">
                <a:solidFill>
                  <a:srgbClr val="252C2F"/>
                </a:solidFill>
                <a:effectLst/>
              </a:rPr>
              <a:t>Head trauma</a:t>
            </a:r>
          </a:p>
          <a:p>
            <a:pPr marL="457200" lvl="1" indent="0">
              <a:buNone/>
            </a:pPr>
            <a:endParaRPr lang="en-US" sz="1700" b="0" i="0" dirty="0">
              <a:solidFill>
                <a:srgbClr val="2E2E2E"/>
              </a:solidFill>
              <a:effectLst/>
              <a:latin typeface="Arial" panose="020B0604020202020204" pitchFamily="34" charset="0"/>
            </a:endParaRPr>
          </a:p>
          <a:p>
            <a:pPr algn="l">
              <a:buFont typeface="Arial" panose="020B0604020202020204" pitchFamily="34" charset="0"/>
              <a:buChar char="•"/>
            </a:pPr>
            <a:endParaRPr lang="en-US" b="0" i="0" u="none" strike="noStrike" dirty="0">
              <a:solidFill>
                <a:srgbClr val="0B6CB2"/>
              </a:solidFill>
              <a:effectLst/>
              <a:latin typeface="Arial" panose="020B0604020202020204" pitchFamily="34" charset="0"/>
            </a:endParaRPr>
          </a:p>
          <a:p>
            <a:pPr marL="457200" lvl="1" indent="0">
              <a:buNone/>
            </a:pPr>
            <a:endParaRPr lang="en-US" sz="1600" b="0" i="0" dirty="0">
              <a:solidFill>
                <a:srgbClr val="2E2E2E"/>
              </a:solidFill>
              <a:effectLst/>
              <a:latin typeface="Arial" panose="020B0604020202020204" pitchFamily="34" charset="0"/>
            </a:endParaRPr>
          </a:p>
          <a:p>
            <a:pPr marL="0" indent="0" algn="l">
              <a:buNone/>
            </a:pPr>
            <a:endParaRPr lang="en-US" b="0" i="0" dirty="0">
              <a:solidFill>
                <a:srgbClr val="252C2F"/>
              </a:solidFill>
              <a:effectLst/>
              <a:latin typeface="Montserrat" panose="00000500000000000000" pitchFamily="2" charset="0"/>
            </a:endParaRPr>
          </a:p>
          <a:p>
            <a:pPr algn="l">
              <a:buFont typeface="Arial" panose="020B0604020202020204" pitchFamily="34" charset="0"/>
              <a:buChar char="•"/>
            </a:pPr>
            <a:endParaRPr lang="en-US" b="0" i="0" u="none" strike="noStrike" dirty="0">
              <a:solidFill>
                <a:srgbClr val="0B6CB2"/>
              </a:solidFill>
              <a:effectLst/>
              <a:latin typeface="Arial" panose="020B0604020202020204" pitchFamily="34" charset="0"/>
            </a:endParaRPr>
          </a:p>
          <a:p>
            <a:pPr marL="457200" lvl="1" indent="0">
              <a:buNone/>
            </a:pPr>
            <a:endParaRPr lang="en-US" sz="1600" b="0" i="0" dirty="0">
              <a:solidFill>
                <a:srgbClr val="2E2E2E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7695836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5" name="Rectangle 24">
            <a:extLst>
              <a:ext uri="{FF2B5EF4-FFF2-40B4-BE49-F238E27FC236}">
                <a16:creationId xmlns:a16="http://schemas.microsoft.com/office/drawing/2014/main" id="{278BC618-3289-4C64-902D-506AF437E6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3"/>
            <a:stretch/>
          </a:blipFill>
          <a:ln w="15875" cap="flat" cmpd="sng" algn="ctr">
            <a:solidFill>
              <a:srgbClr val="AB946B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aramond" panose="02020404030301010803"/>
              <a:ea typeface="+mn-ea"/>
              <a:cs typeface="+mn-cs"/>
            </a:endParaRPr>
          </a:p>
        </p:txBody>
      </p:sp>
      <p:pic>
        <p:nvPicPr>
          <p:cNvPr id="27" name="Picture 26">
            <a:extLst>
              <a:ext uri="{FF2B5EF4-FFF2-40B4-BE49-F238E27FC236}">
                <a16:creationId xmlns:a16="http://schemas.microsoft.com/office/drawing/2014/main" id="{133D31B1-9C37-4542-80D3-7B54026F28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8C1EE53-640D-425D-9590-26A0C7B5E7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rgbClr val="0070C0"/>
                </a:solidFill>
                <a:latin typeface="Arial Black" panose="020B0A04020102020204" pitchFamily="34" charset="0"/>
              </a:rPr>
              <a:t>Open-angle Glaucoma</a:t>
            </a:r>
          </a:p>
        </p:txBody>
      </p: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10D273FA-71CB-4AEB-8F60-67AB3375E3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483042" y="2400639"/>
            <a:ext cx="927385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BAC7A64-BEA9-4971-B75F-D4054047F85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8154" y="2151647"/>
            <a:ext cx="10352516" cy="3724221"/>
          </a:xfrm>
          <a:solidFill>
            <a:schemeClr val="bg1"/>
          </a:solidFill>
        </p:spPr>
        <p:txBody>
          <a:bodyPr>
            <a:normAutofit fontScale="92500" lnSpcReduction="10000"/>
          </a:bodyPr>
          <a:lstStyle/>
          <a:p>
            <a:pPr algn="l">
              <a:buFont typeface="Arial" panose="020B0604020202020204" pitchFamily="34" charset="0"/>
              <a:buChar char="•"/>
            </a:pPr>
            <a:r>
              <a:rPr lang="en-US" sz="2800" b="1" dirty="0">
                <a:solidFill>
                  <a:srgbClr val="252C2F"/>
                </a:solidFill>
              </a:rPr>
              <a:t>Lateral field of vision</a:t>
            </a:r>
            <a:endParaRPr lang="en-US" sz="2800" b="0" i="0" dirty="0">
              <a:solidFill>
                <a:srgbClr val="252C2F"/>
              </a:solidFill>
              <a:effectLst/>
            </a:endParaRPr>
          </a:p>
          <a:p>
            <a:pPr algn="l">
              <a:buFont typeface="Arial" panose="020B0604020202020204" pitchFamily="34" charset="0"/>
              <a:buChar char="•"/>
            </a:pPr>
            <a:endParaRPr lang="en-US" sz="2800" b="0" i="0" dirty="0">
              <a:solidFill>
                <a:srgbClr val="2E2E2E"/>
              </a:solidFill>
              <a:effectLst/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en-US" sz="2800" b="1" dirty="0">
                <a:solidFill>
                  <a:srgbClr val="252C2F"/>
                </a:solidFill>
              </a:rPr>
              <a:t>Happens slowly over time</a:t>
            </a:r>
            <a:endParaRPr lang="en-US" sz="2800" b="0" i="0" dirty="0">
              <a:solidFill>
                <a:srgbClr val="252C2F"/>
              </a:solidFill>
              <a:effectLst/>
            </a:endParaRPr>
          </a:p>
          <a:p>
            <a:pPr marL="457200" lvl="1" indent="0">
              <a:buNone/>
            </a:pPr>
            <a:endParaRPr lang="en-US" sz="2800" b="0" i="0" dirty="0">
              <a:solidFill>
                <a:srgbClr val="2E2E2E"/>
              </a:solidFill>
              <a:effectLst/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en-US" sz="2800" b="1" u="none" strike="noStrike" dirty="0">
                <a:solidFill>
                  <a:srgbClr val="252C2F"/>
                </a:solidFill>
              </a:rPr>
              <a:t>Loss of peripheral vision</a:t>
            </a:r>
            <a:endParaRPr lang="en-US" sz="2800" b="0" i="0" u="none" strike="noStrike" dirty="0">
              <a:solidFill>
                <a:srgbClr val="0B6CB2"/>
              </a:solidFill>
              <a:effectLst/>
            </a:endParaRPr>
          </a:p>
          <a:p>
            <a:pPr marL="457200" lvl="1" indent="0">
              <a:buNone/>
            </a:pPr>
            <a:endParaRPr lang="en-US" sz="2800" b="0" i="0" dirty="0">
              <a:solidFill>
                <a:srgbClr val="2E2E2E"/>
              </a:solidFill>
              <a:effectLst/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en-US" sz="2800" b="1" i="0" dirty="0">
                <a:solidFill>
                  <a:srgbClr val="252C2F"/>
                </a:solidFill>
                <a:effectLst/>
              </a:rPr>
              <a:t>Changes to shape of eye over time</a:t>
            </a:r>
            <a:endParaRPr lang="en-US" sz="2800" b="0" i="0" dirty="0">
              <a:solidFill>
                <a:srgbClr val="252C2F"/>
              </a:solidFill>
              <a:effectLst/>
            </a:endParaRPr>
          </a:p>
          <a:p>
            <a:pPr algn="l">
              <a:buFont typeface="Arial" panose="020B0604020202020204" pitchFamily="34" charset="0"/>
              <a:buChar char="•"/>
            </a:pPr>
            <a:endParaRPr lang="en-US" b="0" i="0" u="none" strike="noStrike" dirty="0">
              <a:solidFill>
                <a:srgbClr val="0B6CB2"/>
              </a:solidFill>
              <a:effectLst/>
              <a:latin typeface="Arial" panose="020B0604020202020204" pitchFamily="34" charset="0"/>
            </a:endParaRPr>
          </a:p>
          <a:p>
            <a:pPr marL="457200" lvl="1" indent="0">
              <a:buNone/>
            </a:pPr>
            <a:endParaRPr lang="en-US" sz="1600" b="0" i="0" dirty="0">
              <a:solidFill>
                <a:srgbClr val="2E2E2E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1429141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5" name="Rectangle 24">
            <a:extLst>
              <a:ext uri="{FF2B5EF4-FFF2-40B4-BE49-F238E27FC236}">
                <a16:creationId xmlns:a16="http://schemas.microsoft.com/office/drawing/2014/main" id="{278BC618-3289-4C64-902D-506AF437E6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3"/>
            <a:stretch/>
          </a:blipFill>
          <a:ln w="15875" cap="flat" cmpd="sng" algn="ctr">
            <a:solidFill>
              <a:srgbClr val="AB946B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aramond" panose="02020404030301010803"/>
              <a:ea typeface="+mn-ea"/>
              <a:cs typeface="+mn-cs"/>
            </a:endParaRPr>
          </a:p>
        </p:txBody>
      </p:sp>
      <p:pic>
        <p:nvPicPr>
          <p:cNvPr id="27" name="Picture 26">
            <a:extLst>
              <a:ext uri="{FF2B5EF4-FFF2-40B4-BE49-F238E27FC236}">
                <a16:creationId xmlns:a16="http://schemas.microsoft.com/office/drawing/2014/main" id="{133D31B1-9C37-4542-80D3-7B54026F28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8C1EE53-640D-425D-9590-26A0C7B5E7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0070C0"/>
                </a:solidFill>
                <a:latin typeface="Arial Black" panose="020B0A04020102020204" pitchFamily="34" charset="0"/>
              </a:rPr>
              <a:t>Secondary Glaucoma</a:t>
            </a:r>
          </a:p>
        </p:txBody>
      </p: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10D273FA-71CB-4AEB-8F60-67AB3375E3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483042" y="2400639"/>
            <a:ext cx="927385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BAC7A64-BEA9-4971-B75F-D4054047F85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8154" y="2151647"/>
            <a:ext cx="10352516" cy="3724221"/>
          </a:xfrm>
          <a:solidFill>
            <a:schemeClr val="bg1"/>
          </a:solidFill>
        </p:spPr>
        <p:txBody>
          <a:bodyPr>
            <a:normAutofit lnSpcReduction="10000"/>
          </a:bodyPr>
          <a:lstStyle/>
          <a:p>
            <a:pPr algn="l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rgbClr val="252C2F"/>
                </a:solidFill>
                <a:latin typeface="Garamond" panose="02020404030301010803" pitchFamily="18" charset="0"/>
              </a:rPr>
              <a:t>C</a:t>
            </a:r>
            <a:r>
              <a:rPr lang="en-US" sz="3200" b="0" i="0" dirty="0">
                <a:solidFill>
                  <a:srgbClr val="252C2F"/>
                </a:solidFill>
                <a:effectLst/>
                <a:latin typeface="Garamond" panose="02020404030301010803" pitchFamily="18" charset="0"/>
              </a:rPr>
              <a:t>an be caused by secondary like diabetes or cataracts</a:t>
            </a:r>
          </a:p>
          <a:p>
            <a:pPr algn="l">
              <a:buFont typeface="Arial" panose="020B0604020202020204" pitchFamily="34" charset="0"/>
              <a:buChar char="•"/>
            </a:pPr>
            <a:endParaRPr lang="en-US" sz="3200" u="none" strike="noStrike" dirty="0">
              <a:solidFill>
                <a:srgbClr val="252C2F"/>
              </a:solidFill>
              <a:latin typeface="Garamond" panose="02020404030301010803" pitchFamily="18" charset="0"/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en-US" sz="3200" b="0" i="0" dirty="0">
                <a:solidFill>
                  <a:srgbClr val="252C2F"/>
                </a:solidFill>
                <a:effectLst/>
                <a:latin typeface="Garamond" panose="02020404030301010803" pitchFamily="18" charset="0"/>
              </a:rPr>
              <a:t>Can be either of the “angled” glaucomas</a:t>
            </a:r>
            <a:endParaRPr lang="en-US" sz="3200" b="0" i="0" u="none" strike="noStrike" dirty="0">
              <a:solidFill>
                <a:srgbClr val="0B6CB2"/>
              </a:solidFill>
              <a:effectLst/>
              <a:latin typeface="Garamond" panose="02020404030301010803" pitchFamily="18" charset="0"/>
            </a:endParaRPr>
          </a:p>
          <a:p>
            <a:pPr marL="457200" lvl="1" indent="0">
              <a:buNone/>
            </a:pPr>
            <a:endParaRPr lang="en-US" sz="3200" b="0" i="0" dirty="0">
              <a:solidFill>
                <a:srgbClr val="2E2E2E"/>
              </a:solidFill>
              <a:effectLst/>
              <a:latin typeface="Garamond" panose="02020404030301010803" pitchFamily="18" charset="0"/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en-US" sz="3200" b="1" i="0" dirty="0">
                <a:solidFill>
                  <a:srgbClr val="252C2F"/>
                </a:solidFill>
                <a:effectLst/>
                <a:latin typeface="Garamond" panose="02020404030301010803" pitchFamily="18" charset="0"/>
              </a:rPr>
              <a:t>Normal-tension glaucoma </a:t>
            </a:r>
            <a:r>
              <a:rPr lang="en-US" sz="3200" b="0" i="0" dirty="0">
                <a:solidFill>
                  <a:srgbClr val="252C2F"/>
                </a:solidFill>
                <a:effectLst/>
                <a:latin typeface="Garamond" panose="02020404030301010803" pitchFamily="18" charset="0"/>
              </a:rPr>
              <a:t>can happen even if the eye pressure is normal</a:t>
            </a:r>
          </a:p>
          <a:p>
            <a:pPr algn="l">
              <a:buFont typeface="Arial" panose="020B0604020202020204" pitchFamily="34" charset="0"/>
              <a:buChar char="•"/>
            </a:pPr>
            <a:endParaRPr lang="en-US" b="0" i="0" u="none" strike="noStrike" dirty="0">
              <a:solidFill>
                <a:srgbClr val="0B6CB2"/>
              </a:solidFill>
              <a:effectLst/>
              <a:latin typeface="Arial" panose="020B0604020202020204" pitchFamily="34" charset="0"/>
            </a:endParaRPr>
          </a:p>
          <a:p>
            <a:pPr marL="457200" lvl="1" indent="0">
              <a:buNone/>
            </a:pPr>
            <a:endParaRPr lang="en-US" sz="1600" b="0" i="0" dirty="0">
              <a:solidFill>
                <a:srgbClr val="2E2E2E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1804955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C1EE53-640D-425D-9590-26A0C7B5E7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0070C0"/>
                </a:solidFill>
                <a:latin typeface="Arial Black" panose="020B0A04020102020204" pitchFamily="34" charset="0"/>
              </a:rPr>
              <a:t>Incapacitating Episode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BAC7A64-BEA9-4971-B75F-D4054047F85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8154" y="2151647"/>
            <a:ext cx="10352516" cy="3724221"/>
          </a:xfrm>
          <a:solidFill>
            <a:schemeClr val="bg1"/>
          </a:solidFill>
        </p:spPr>
        <p:txBody>
          <a:bodyPr>
            <a:normAutofit/>
          </a:bodyPr>
          <a:lstStyle/>
          <a:p>
            <a:pPr algn="l">
              <a:buFont typeface="Arial" panose="020B0604020202020204" pitchFamily="34" charset="0"/>
              <a:buChar char="•"/>
            </a:pPr>
            <a:endParaRPr lang="en-US" b="0" i="0" u="none" strike="noStrike" dirty="0">
              <a:solidFill>
                <a:srgbClr val="252C2F"/>
              </a:solidFill>
              <a:effectLst/>
              <a:latin typeface="Montserrat" panose="00000500000000000000" pitchFamily="2" charset="0"/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en-US" sz="3600" dirty="0">
                <a:solidFill>
                  <a:srgbClr val="252C2F"/>
                </a:solidFill>
              </a:rPr>
              <a:t>For purposes of evaluation, it is an eye condition severe enough to require a clinic visit to a provider specifically for treatment purposes.</a:t>
            </a:r>
            <a:endParaRPr lang="en-US" sz="3600" b="0" i="0" u="none" strike="noStrike" dirty="0">
              <a:solidFill>
                <a:srgbClr val="0B6CB2"/>
              </a:solidFill>
              <a:effectLst/>
            </a:endParaRPr>
          </a:p>
          <a:p>
            <a:pPr marL="457200" lvl="1" indent="0">
              <a:buNone/>
            </a:pPr>
            <a:endParaRPr lang="en-US" sz="1600" b="0" i="0" dirty="0">
              <a:solidFill>
                <a:srgbClr val="2E2E2E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8291990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A382C5-968A-4E4E-A208-C4FC6EB6AA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0" lang="en-US" sz="3200" b="0" i="0" u="none" strike="noStrike" kern="1200" cap="none" spc="0" normalizeH="0" baseline="0" noProof="0" dirty="0">
                <a:ln w="3175" cmpd="sng"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 Black" panose="020B0A04020102020204" pitchFamily="34" charset="0"/>
                <a:ea typeface="+mj-ea"/>
                <a:cs typeface="+mj-cs"/>
              </a:rPr>
              <a:t>General Rating Formula</a:t>
            </a:r>
            <a:br>
              <a:rPr kumimoji="0" lang="en-US" sz="3200" b="0" i="0" u="none" strike="noStrike" kern="1200" cap="none" spc="0" normalizeH="0" baseline="0" noProof="0" dirty="0">
                <a:ln w="3175" cmpd="sng"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 Black" panose="020B0A04020102020204" pitchFamily="34" charset="0"/>
                <a:ea typeface="+mj-ea"/>
                <a:cs typeface="+mj-cs"/>
              </a:rPr>
            </a:br>
            <a:r>
              <a:rPr kumimoji="0" lang="en-US" sz="3200" b="0" i="0" u="none" strike="noStrike" kern="1200" cap="none" spc="0" normalizeH="0" baseline="0" noProof="0" dirty="0">
                <a:ln w="3175" cmpd="sng"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 Black" panose="020B0A04020102020204" pitchFamily="34" charset="0"/>
                <a:ea typeface="+mj-ea"/>
                <a:cs typeface="+mj-cs"/>
              </a:rPr>
              <a:t>for Diseases of the Eye</a:t>
            </a:r>
            <a:endParaRPr lang="en-US" sz="3200" dirty="0">
              <a:solidFill>
                <a:srgbClr val="0070C0"/>
              </a:solidFill>
              <a:latin typeface="Arial Black" panose="020B0A04020102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6B7CE7A-80D9-4B36-A2BD-407CD5FE0AE1}"/>
              </a:ext>
            </a:extLst>
          </p:cNvPr>
          <p:cNvSpPr txBox="1"/>
          <p:nvPr/>
        </p:nvSpPr>
        <p:spPr>
          <a:xfrm>
            <a:off x="914400" y="2787751"/>
            <a:ext cx="11277600" cy="34778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l">
              <a:buNone/>
            </a:pP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Episodes needing 7 or more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tx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over 12 months ------- </a:t>
            </a:r>
            <a:r>
              <a:rPr lang="en-US" sz="28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60</a:t>
            </a:r>
          </a:p>
          <a:p>
            <a:pPr marL="0" indent="0" algn="l">
              <a:buNone/>
            </a:pPr>
            <a:endParaRPr lang="en-US" sz="28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marL="0" indent="0" algn="l">
              <a:buNone/>
            </a:pPr>
            <a:r>
              <a:rPr lang="en-US" sz="2800" dirty="0">
                <a:solidFill>
                  <a:prstClr val="black">
                    <a:lumMod val="95000"/>
                    <a:lumOff val="5000"/>
                  </a:prstClr>
                </a:solidFill>
              </a:rPr>
              <a:t>E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ea typeface="+mn-ea"/>
                <a:cs typeface="+mn-cs"/>
              </a:rPr>
              <a:t>pisodes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ea typeface="+mn-ea"/>
                <a:cs typeface="+mn-cs"/>
              </a:rPr>
              <a:t> </a:t>
            </a:r>
            <a:r>
              <a:rPr lang="en-US" sz="2800" dirty="0">
                <a:solidFill>
                  <a:prstClr val="black">
                    <a:lumMod val="95000"/>
                    <a:lumOff val="5000"/>
                  </a:prstClr>
                </a:solidFill>
              </a:rPr>
              <a:t>needing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ea typeface="+mn-ea"/>
                <a:cs typeface="+mn-cs"/>
              </a:rPr>
              <a:t> at least 5 but </a:t>
            </a:r>
            <a:r>
              <a:rPr lang="en-US" sz="2800" dirty="0">
                <a:solidFill>
                  <a:prstClr val="black">
                    <a:lumMod val="95000"/>
                    <a:lumOff val="5000"/>
                  </a:prstClr>
                </a:solidFill>
              </a:rPr>
              <a:t>&lt; 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ea typeface="+mn-ea"/>
                <a:cs typeface="+mn-cs"/>
              </a:rPr>
              <a:t>7 or more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ea typeface="+mn-ea"/>
                <a:cs typeface="+mn-cs"/>
              </a:rPr>
              <a:t>tx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ea typeface="+mn-ea"/>
                <a:cs typeface="+mn-cs"/>
              </a:rPr>
              <a:t> over 12 months  ------- 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ea typeface="+mn-ea"/>
                <a:cs typeface="+mn-cs"/>
              </a:rPr>
              <a:t>40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ea typeface="+mn-ea"/>
                <a:cs typeface="+mn-cs"/>
              </a:rPr>
              <a:t> </a:t>
            </a:r>
          </a:p>
          <a:p>
            <a:pPr marL="0" indent="0" algn="l">
              <a:buNone/>
            </a:pPr>
            <a:endParaRPr lang="en-US" sz="2800" dirty="0">
              <a:solidFill>
                <a:prstClr val="black">
                  <a:lumMod val="95000"/>
                  <a:lumOff val="5000"/>
                </a:prstClr>
              </a:solidFill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ea typeface="+mn-ea"/>
                <a:cs typeface="+mn-cs"/>
              </a:rPr>
              <a:t>Episodes </a:t>
            </a:r>
            <a:r>
              <a:rPr lang="en-US" sz="2800" dirty="0">
                <a:solidFill>
                  <a:prstClr val="black">
                    <a:lumMod val="95000"/>
                    <a:lumOff val="5000"/>
                  </a:prstClr>
                </a:solidFill>
              </a:rPr>
              <a:t>needi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ea typeface="+mn-ea"/>
                <a:cs typeface="+mn-cs"/>
              </a:rPr>
              <a:t>ng at least 3 but </a:t>
            </a:r>
            <a:r>
              <a:rPr lang="en-US" sz="2800" dirty="0">
                <a:solidFill>
                  <a:prstClr val="black">
                    <a:lumMod val="95000"/>
                    <a:lumOff val="5000"/>
                  </a:prstClr>
                </a:solidFill>
              </a:rPr>
              <a:t>&lt;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ea typeface="+mn-ea"/>
                <a:cs typeface="+mn-cs"/>
              </a:rPr>
              <a:t> 5 or more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ea typeface="+mn-ea"/>
                <a:cs typeface="+mn-cs"/>
              </a:rPr>
              <a:t>tx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ea typeface="+mn-ea"/>
                <a:cs typeface="+mn-cs"/>
              </a:rPr>
              <a:t> over 12 months ------- 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ea typeface="+mn-ea"/>
                <a:cs typeface="+mn-cs"/>
              </a:rPr>
              <a:t>20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95000"/>
                  <a:lumOff val="5000"/>
                </a:prstClr>
              </a:solidFill>
              <a:effectLst/>
              <a:uLnTx/>
              <a:uFillTx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ea typeface="+mn-ea"/>
                <a:cs typeface="+mn-cs"/>
              </a:rPr>
              <a:t>Episodes </a:t>
            </a:r>
            <a:r>
              <a:rPr lang="en-US" sz="2800" dirty="0">
                <a:solidFill>
                  <a:prstClr val="black">
                    <a:lumMod val="95000"/>
                    <a:lumOff val="5000"/>
                  </a:prstClr>
                </a:solidFill>
              </a:rPr>
              <a:t>need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ea typeface="+mn-ea"/>
                <a:cs typeface="+mn-cs"/>
              </a:rPr>
              <a:t>ing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ea typeface="+mn-ea"/>
                <a:cs typeface="+mn-cs"/>
              </a:rPr>
              <a:t> at least 1 but </a:t>
            </a:r>
            <a:r>
              <a:rPr lang="en-US" sz="2800" dirty="0">
                <a:solidFill>
                  <a:prstClr val="black">
                    <a:lumMod val="95000"/>
                    <a:lumOff val="5000"/>
                  </a:prstClr>
                </a:solidFill>
              </a:rPr>
              <a:t>&lt; 3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ea typeface="+mn-ea"/>
                <a:cs typeface="+mn-cs"/>
              </a:rPr>
              <a:t> or more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ea typeface="+mn-ea"/>
                <a:cs typeface="+mn-cs"/>
              </a:rPr>
              <a:t>tx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ea typeface="+mn-ea"/>
                <a:cs typeface="+mn-cs"/>
              </a:rPr>
              <a:t> over 12 months ------- 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ea typeface="+mn-ea"/>
                <a:cs typeface="+mn-cs"/>
              </a:rPr>
              <a:t>10</a:t>
            </a:r>
          </a:p>
          <a:p>
            <a:pPr marL="0" indent="0" algn="l">
              <a:buNone/>
            </a:pPr>
            <a:endParaRPr lang="en-US" sz="2400" b="1" i="0" dirty="0">
              <a:solidFill>
                <a:schemeClr val="tx1">
                  <a:lumMod val="95000"/>
                  <a:lumOff val="5000"/>
                </a:schemeClr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4210252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E41553-7291-447C-82CE-412738766A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>
                <a:solidFill>
                  <a:srgbClr val="0070C0"/>
                </a:solidFill>
                <a:latin typeface="Arial Black" panose="020B0A04020102020204" pitchFamily="34" charset="0"/>
              </a:rPr>
              <a:t>Visual Acuity Ratings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ED4EBD0-C4B1-4E4F-A478-7E3798C1880F}"/>
              </a:ext>
            </a:extLst>
          </p:cNvPr>
          <p:cNvSpPr txBox="1"/>
          <p:nvPr/>
        </p:nvSpPr>
        <p:spPr>
          <a:xfrm>
            <a:off x="1537855" y="2784765"/>
            <a:ext cx="9358743" cy="43345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marR="0" lvl="0" indent="-285750" algn="l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83992A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3600" dirty="0">
                <a:solidFill>
                  <a:prstClr val="black"/>
                </a:solidFill>
                <a:cs typeface="Arial" panose="020B0604020202020204" pitchFamily="34" charset="0"/>
              </a:rPr>
              <a:t>Condition can be Unilateral or Bilateral</a:t>
            </a:r>
          </a:p>
          <a:p>
            <a:pPr marL="285750" marR="0" lvl="0" indent="-285750" algn="l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83992A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3600" dirty="0">
                <a:solidFill>
                  <a:prstClr val="black"/>
                </a:solidFill>
                <a:cs typeface="Arial" panose="020B0604020202020204" pitchFamily="34" charset="0"/>
              </a:rPr>
              <a:t>Dependent upon eye score and field of vision</a:t>
            </a:r>
          </a:p>
          <a:p>
            <a:pPr marL="285750" marR="0" lvl="0" indent="-285750" algn="l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83992A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Arial" panose="020B0604020202020204" pitchFamily="34" charset="0"/>
              </a:rPr>
              <a:t>As visual field shrinks, rating goes up (Bilateral)</a:t>
            </a:r>
          </a:p>
          <a:p>
            <a:pPr marL="0" marR="0" lvl="0" indent="0" algn="l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83992A"/>
              </a:buClr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R="0" lvl="0" algn="l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83992A"/>
              </a:buClr>
              <a:buSzTx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285750" marR="0" lvl="0" indent="-285750" algn="l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83992A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2608936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E41553-7291-447C-82CE-412738766A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>
                <a:solidFill>
                  <a:srgbClr val="0070C0"/>
                </a:solidFill>
                <a:latin typeface="Arial Black" panose="020B0A04020102020204" pitchFamily="34" charset="0"/>
              </a:rPr>
              <a:t>Do any of the conditions rate 100%?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ED4EBD0-C4B1-4E4F-A478-7E3798C1880F}"/>
              </a:ext>
            </a:extLst>
          </p:cNvPr>
          <p:cNvSpPr txBox="1"/>
          <p:nvPr/>
        </p:nvSpPr>
        <p:spPr>
          <a:xfrm>
            <a:off x="1176471" y="3163433"/>
            <a:ext cx="9720127" cy="29495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marR="0" lvl="0" indent="-285750" algn="l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83992A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Arial" panose="020B0604020202020204" pitchFamily="34" charset="0"/>
              </a:rPr>
              <a:t>Tuberculosis of the eye (active)</a:t>
            </a:r>
          </a:p>
          <a:p>
            <a:pPr marL="285750" marR="0" lvl="0" indent="-285750" algn="l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83992A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3600" dirty="0">
                <a:solidFill>
                  <a:prstClr val="black"/>
                </a:solidFill>
                <a:cs typeface="Arial" panose="020B0604020202020204" pitchFamily="34" charset="0"/>
              </a:rPr>
              <a:t>Malignant neoplasms of the eye, orbit, and adnexa (excluding skin)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+mn-ea"/>
              <a:cs typeface="Arial" panose="020B0604020202020204" pitchFamily="34" charset="0"/>
            </a:endParaRPr>
          </a:p>
          <a:p>
            <a:pPr marL="285750" marR="0" lvl="0" indent="-285750" algn="l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83992A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3251941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450</TotalTime>
  <Words>335</Words>
  <Application>Microsoft Office PowerPoint</Application>
  <PresentationFormat>Widescreen</PresentationFormat>
  <Paragraphs>65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0" baseType="lpstr">
      <vt:lpstr>Aharoni</vt:lpstr>
      <vt:lpstr>Arial</vt:lpstr>
      <vt:lpstr>Arial Black</vt:lpstr>
      <vt:lpstr>Garamond</vt:lpstr>
      <vt:lpstr>Helvetica Neue</vt:lpstr>
      <vt:lpstr>Montserrat</vt:lpstr>
      <vt:lpstr>Organic</vt:lpstr>
      <vt:lpstr>The Eye:  Overview of Glaucoma</vt:lpstr>
      <vt:lpstr>What is Glaucoma? (6000 – 6091)</vt:lpstr>
      <vt:lpstr> Closed-angle Glaucoma</vt:lpstr>
      <vt:lpstr>Open-angle Glaucoma</vt:lpstr>
      <vt:lpstr>Secondary Glaucoma</vt:lpstr>
      <vt:lpstr>Incapacitating Episode</vt:lpstr>
      <vt:lpstr>General Rating Formula for Diseases of the Eye</vt:lpstr>
      <vt:lpstr>Visual Acuity Ratings</vt:lpstr>
      <vt:lpstr>Do any of the conditions rate 100%?</vt:lpstr>
      <vt:lpstr>Cataracts</vt:lpstr>
      <vt:lpstr>What about SMC?</vt:lpstr>
      <vt:lpstr>PowerPoint Presentation</vt:lpstr>
      <vt:lpstr>Questions?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Prosthetics</dc:title>
  <dc:creator>Poore, Bridget M.</dc:creator>
  <cp:lastModifiedBy>Taylor, Krystal VBASFAL</cp:lastModifiedBy>
  <cp:revision>42</cp:revision>
  <cp:lastPrinted>2021-11-04T21:05:46Z</cp:lastPrinted>
  <dcterms:created xsi:type="dcterms:W3CDTF">2021-11-04T16:03:02Z</dcterms:created>
  <dcterms:modified xsi:type="dcterms:W3CDTF">2022-05-20T21:30:55Z</dcterms:modified>
</cp:coreProperties>
</file>